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5"/>
  </p:handoutMasterIdLst>
  <p:sldIdLst>
    <p:sldId id="256" r:id="rId2"/>
    <p:sldId id="268"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63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63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63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9492C83-0A11-459D-8E55-0C3A547746F4}" type="slidenum">
              <a:rPr lang="en-US"/>
              <a:pPr>
                <a:defRPr/>
              </a:pPr>
              <a:t>‹#›</a:t>
            </a:fld>
            <a:endParaRPr lang="en-US"/>
          </a:p>
        </p:txBody>
      </p:sp>
    </p:spTree>
    <p:extLst>
      <p:ext uri="{BB962C8B-B14F-4D97-AF65-F5344CB8AC3E}">
        <p14:creationId xmlns:p14="http://schemas.microsoft.com/office/powerpoint/2010/main" val="120123266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pPr>
              <a:defRPr/>
            </a:pPr>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pPr>
              <a:defRPr/>
            </a:pPr>
            <a:fld id="{9331CBEC-DA8D-43AF-898C-0BA5DA5070BF}" type="slidenum">
              <a:rPr lang="en-US" smtClean="0"/>
              <a:pPr>
                <a:defRPr/>
              </a:pPr>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3C6756-47A5-4802-80AC-15B61C3DB62C}" type="slidenum">
              <a:rPr lang="en-US" smtClean="0"/>
              <a:pPr>
                <a:defRPr/>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8C9002-888D-4B6F-9643-836AF9D1FA81}" type="slidenum">
              <a:rPr lang="en-US" smtClean="0"/>
              <a:pPr>
                <a:defRPr/>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AEEB770-B5D2-4477-8BB0-5AE3AD3C7518}" type="slidenum">
              <a:rPr lang="en-US" smtClean="0"/>
              <a:pPr>
                <a:defRPr/>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A781002-3115-4F18-90C6-A47C5FE163EB}"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0789521-A645-4E0E-A30B-BD99A602CD5E}" type="slidenum">
              <a:rPr lang="en-US" smtClean="0"/>
              <a:pPr>
                <a:defRPr/>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68F9F6C0-E023-4406-9F5A-D5C4A937C851}" type="slidenum">
              <a:rPr lang="en-US" smtClean="0"/>
              <a:pPr>
                <a:defRPr/>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2275FA7A-160F-4812-8421-D1336006633A}" type="slidenum">
              <a:rPr lang="en-US" smtClean="0"/>
              <a:pPr>
                <a:defRPr/>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E6374E04-8BD3-430C-82F9-8EE187539235}"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EAA5DD6-99C0-42FA-99C4-FFD42BE790B7}"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4E4BC01-0572-4C73-A740-324E9D8012C0}"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64B452BB-BC00-44A0-96D7-BE5893E563F9}"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7.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9.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6.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pPr eaLnBrk="1" hangingPunct="1"/>
            <a:r>
              <a:rPr lang="en-US" smtClean="0"/>
              <a:t>Industrial Revolution:</a:t>
            </a:r>
            <a:br>
              <a:rPr lang="en-US" smtClean="0"/>
            </a:br>
            <a:r>
              <a:rPr lang="en-US" smtClean="0"/>
              <a:t>Urbanization Simulation</a:t>
            </a:r>
          </a:p>
        </p:txBody>
      </p:sp>
      <p:sp>
        <p:nvSpPr>
          <p:cNvPr id="2051" name="Rectangle 3"/>
          <p:cNvSpPr>
            <a:spLocks noGrp="1" noChangeArrowheads="1"/>
          </p:cNvSpPr>
          <p:nvPr>
            <p:ph type="subTitle" idx="1"/>
          </p:nvPr>
        </p:nvSpPr>
        <p:spPr/>
        <p:txBody>
          <a:bodyPr/>
          <a:lstStyle/>
          <a:p>
            <a:pPr eaLnBrk="1" hangingPunct="1"/>
            <a:r>
              <a:rPr lang="en-US" dirty="0" smtClean="0"/>
              <a:t>History</a:t>
            </a:r>
          </a:p>
          <a:p>
            <a:pPr eaLnBrk="1" hangingPunct="1"/>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idx="1"/>
          </p:nvPr>
        </p:nvSpPr>
        <p:spPr/>
        <p:txBody>
          <a:bodyPr>
            <a:normAutofit fontScale="92500"/>
          </a:bodyPr>
          <a:lstStyle/>
          <a:p>
            <a:pPr eaLnBrk="1" hangingPunct="1">
              <a:lnSpc>
                <a:spcPct val="80000"/>
              </a:lnSpc>
            </a:pPr>
            <a:r>
              <a:rPr lang="en-US" sz="2400" dirty="0" smtClean="0"/>
              <a:t>Because existing roads and canals cannot accommodate the heavy industrial traffic, new experiments in transportation lead to the invention of a steam engine that pulls a series of wagons or cars on an iron track (The Railroad).  This transportation revolution allows more workers to come to your city, creating a surplus of workers.  Capitalist now begin hiring women and children over men because they can pay them less. Depressed, ashamed and angry, men turn to alcohol at alarming rates. </a:t>
            </a:r>
            <a:endParaRPr lang="en-US" sz="2400" b="1" dirty="0" smtClean="0"/>
          </a:p>
          <a:p>
            <a:pPr eaLnBrk="1" hangingPunct="1">
              <a:lnSpc>
                <a:spcPct val="80000"/>
              </a:lnSpc>
            </a:pPr>
            <a:r>
              <a:rPr lang="en-US" sz="2400" b="1" dirty="0" smtClean="0"/>
              <a:t>Add a railroad station with tracks that run parallel the river. Add 1 major railroad line connecting every factory to your coal-mining region.  Draw 1 jail and 2 </a:t>
            </a:r>
            <a:r>
              <a:rPr lang="en-US" b="1" dirty="0" smtClean="0"/>
              <a:t>pubs</a:t>
            </a:r>
            <a:r>
              <a:rPr lang="en-US" sz="2400" b="1" dirty="0" smtClean="0"/>
              <a:t>.</a:t>
            </a:r>
            <a:r>
              <a:rPr lang="en-US" sz="2400" dirty="0" smtClean="0"/>
              <a:t> </a:t>
            </a:r>
          </a:p>
        </p:txBody>
      </p:sp>
      <p:sp>
        <p:nvSpPr>
          <p:cNvPr id="10242" name="Rectangle 2"/>
          <p:cNvSpPr>
            <a:spLocks noGrp="1" noChangeArrowheads="1"/>
          </p:cNvSpPr>
          <p:nvPr>
            <p:ph type="title"/>
          </p:nvPr>
        </p:nvSpPr>
        <p:spPr/>
        <p:txBody>
          <a:bodyPr/>
          <a:lstStyle/>
          <a:p>
            <a:pPr eaLnBrk="1" hangingPunct="1"/>
            <a:r>
              <a:rPr lang="en-US" b="1" smtClean="0"/>
              <a:t>Round 8:  Railroads- 1830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5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fade">
                                      <p:cBhvr>
                                        <p:cTn id="12" dur="500"/>
                                        <p:tgtEl>
                                          <p:spTgt spid="102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p:txBody>
          <a:bodyPr>
            <a:normAutofit lnSpcReduction="10000"/>
          </a:bodyPr>
          <a:lstStyle/>
          <a:p>
            <a:pPr eaLnBrk="1" hangingPunct="1">
              <a:lnSpc>
                <a:spcPct val="80000"/>
              </a:lnSpc>
            </a:pPr>
            <a:r>
              <a:rPr lang="en-US" sz="2800" dirty="0" smtClean="0"/>
              <a:t>With no government regulations or laws protecting workers, conditions in factories become increasingly dangerous and unhealthy.  Cancer is first diagnosed and a variety of lung ailments increase.  Owners are unwilling to help workers because it is easy to find replacements.  A fire destroys two tenements, one factory, and a nice house.</a:t>
            </a:r>
            <a:endParaRPr lang="en-US" sz="2800" b="1" dirty="0" smtClean="0"/>
          </a:p>
          <a:p>
            <a:pPr eaLnBrk="1" hangingPunct="1">
              <a:lnSpc>
                <a:spcPct val="80000"/>
              </a:lnSpc>
            </a:pPr>
            <a:r>
              <a:rPr lang="en-US" sz="2800" b="1" dirty="0" smtClean="0"/>
              <a:t>Add 1 police station, 1 fire station, 2 hospitals and 1 more cemetery.  Place gas lamps on the streets surrounding the railroad station. </a:t>
            </a:r>
          </a:p>
        </p:txBody>
      </p:sp>
      <p:sp>
        <p:nvSpPr>
          <p:cNvPr id="11266" name="Rectangle 2"/>
          <p:cNvSpPr>
            <a:spLocks noGrp="1" noChangeArrowheads="1"/>
          </p:cNvSpPr>
          <p:nvPr>
            <p:ph type="title"/>
          </p:nvPr>
        </p:nvSpPr>
        <p:spPr/>
        <p:txBody>
          <a:bodyPr>
            <a:normAutofit fontScale="90000"/>
          </a:bodyPr>
          <a:lstStyle/>
          <a:p>
            <a:pPr eaLnBrk="1" hangingPunct="1"/>
            <a:r>
              <a:rPr lang="en-US" sz="4000" b="1" smtClean="0"/>
              <a:t>Round 9:  Factory Conditions 1835</a:t>
            </a:r>
          </a:p>
        </p:txBody>
      </p:sp>
    </p:spTree>
  </p:cSld>
  <p:clrMapOvr>
    <a:masterClrMapping/>
  </p:clrMapOvr>
  <p:transition>
    <p:sndAc>
      <p:stSnd>
        <p:snd r:embed="rId2"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p:txBody>
          <a:bodyPr/>
          <a:lstStyle/>
          <a:p>
            <a:pPr eaLnBrk="1" hangingPunct="1"/>
            <a:r>
              <a:rPr lang="en-US" dirty="0" smtClean="0"/>
              <a:t>Due to a devastating potato famine, hundreds of thousands of Irish move to the United States.  Therefore, wages again fall and it is harder to find a job.  </a:t>
            </a:r>
            <a:endParaRPr lang="en-US" b="1" dirty="0" smtClean="0"/>
          </a:p>
          <a:p>
            <a:pPr eaLnBrk="1" hangingPunct="1"/>
            <a:r>
              <a:rPr lang="en-US" b="1" dirty="0" smtClean="0"/>
              <a:t>Add 20 houses, 5 tenements, 1 church, 5 factories, 1 pub and 1 nice house.</a:t>
            </a:r>
            <a:r>
              <a:rPr lang="en-US" dirty="0" smtClean="0"/>
              <a:t> </a:t>
            </a:r>
          </a:p>
        </p:txBody>
      </p:sp>
      <p:sp>
        <p:nvSpPr>
          <p:cNvPr id="12290" name="Rectangle 2"/>
          <p:cNvSpPr>
            <a:spLocks noGrp="1" noChangeArrowheads="1"/>
          </p:cNvSpPr>
          <p:nvPr>
            <p:ph type="title"/>
          </p:nvPr>
        </p:nvSpPr>
        <p:spPr/>
        <p:txBody>
          <a:bodyPr/>
          <a:lstStyle/>
          <a:p>
            <a:pPr eaLnBrk="1" hangingPunct="1"/>
            <a:r>
              <a:rPr lang="en-US" sz="4000" b="1" smtClean="0"/>
              <a:t>Round 10:  The Irish Potato Famine 1840</a:t>
            </a:r>
          </a:p>
        </p:txBody>
      </p:sp>
    </p:spTree>
  </p:cSld>
  <p:clrMapOvr>
    <a:masterClrMapping/>
  </p:clrMapOvr>
  <p:transition>
    <p:sndAc>
      <p:stSnd>
        <p:snd r:embed="rId2" name="coi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p:txBody>
          <a:bodyPr>
            <a:normAutofit fontScale="92500"/>
          </a:bodyPr>
          <a:lstStyle/>
          <a:p>
            <a:pPr eaLnBrk="1" hangingPunct="1">
              <a:lnSpc>
                <a:spcPct val="90000"/>
              </a:lnSpc>
            </a:pPr>
            <a:r>
              <a:rPr lang="en-US" sz="2800" dirty="0" smtClean="0"/>
              <a:t>The wealthy have excess cash and time to delve into cultural activities.  </a:t>
            </a:r>
            <a:r>
              <a:rPr lang="en-US" sz="2800" smtClean="0"/>
              <a:t>Museums, </a:t>
            </a:r>
            <a:r>
              <a:rPr lang="en-US" sz="2800" dirty="0" smtClean="0"/>
              <a:t>theaters, operas, restaurants, and concerts are made available.  </a:t>
            </a:r>
          </a:p>
          <a:p>
            <a:pPr eaLnBrk="1" hangingPunct="1">
              <a:lnSpc>
                <a:spcPct val="90000"/>
              </a:lnSpc>
            </a:pPr>
            <a:r>
              <a:rPr lang="en-US" sz="2800" dirty="0" smtClean="0"/>
              <a:t>For the poor, however, the pollution of the river has led to an outbreak of cancer. The average life expectancy drops to 30, there is lots of noise, no privacy, and suicide rates double, then triple.  </a:t>
            </a:r>
            <a:endParaRPr lang="en-US" sz="2800" b="1" dirty="0" smtClean="0"/>
          </a:p>
          <a:p>
            <a:pPr eaLnBrk="1" hangingPunct="1">
              <a:lnSpc>
                <a:spcPct val="90000"/>
              </a:lnSpc>
            </a:pPr>
            <a:r>
              <a:rPr lang="en-US" sz="2800" b="1" dirty="0" smtClean="0"/>
              <a:t>Add 2 theaters and 2 private schools.  Add 1 cemetery, 1 jail, and 1 hospital.</a:t>
            </a:r>
            <a:r>
              <a:rPr lang="en-US" sz="2800" dirty="0" smtClean="0"/>
              <a:t> </a:t>
            </a:r>
          </a:p>
        </p:txBody>
      </p:sp>
      <p:sp>
        <p:nvSpPr>
          <p:cNvPr id="13314" name="Rectangle 2"/>
          <p:cNvSpPr>
            <a:spLocks noGrp="1" noChangeArrowheads="1"/>
          </p:cNvSpPr>
          <p:nvPr>
            <p:ph type="title"/>
          </p:nvPr>
        </p:nvSpPr>
        <p:spPr/>
        <p:txBody>
          <a:bodyPr/>
          <a:lstStyle/>
          <a:p>
            <a:pPr eaLnBrk="1" hangingPunct="1"/>
            <a:r>
              <a:rPr lang="en-US" sz="4000" b="1" dirty="0" smtClean="0"/>
              <a:t>Round 11:  The Great Divide: Owners v. </a:t>
            </a:r>
            <a:r>
              <a:rPr lang="en-US" sz="4000" b="1" smtClean="0"/>
              <a:t>Workers 1845</a:t>
            </a:r>
            <a:endParaRPr lang="en-US" sz="4000" b="1" dirty="0" smtClean="0"/>
          </a:p>
        </p:txBody>
      </p:sp>
    </p:spTree>
  </p:cSld>
  <p:clrMapOvr>
    <a:masterClrMapping/>
  </p:clrMapOvr>
  <p:transition>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wheel(1)">
                                      <p:cBhvr>
                                        <p:cTn id="7" dur="2000"/>
                                        <p:tgtEl>
                                          <p:spTgt spid="1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wheel(1)">
                                      <p:cBhvr>
                                        <p:cTn id="12" dur="2000"/>
                                        <p:tgtEl>
                                          <p:spTgt spid="133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Effect transition="in" filter="wheel(1)">
                                      <p:cBhvr>
                                        <p:cTn id="17" dur="2000"/>
                                        <p:tgtEl>
                                          <p:spTgt spid="133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Industrialization:  The process of going from hand-made goods to machine-made goods.  </a:t>
            </a:r>
          </a:p>
          <a:p>
            <a:endParaRPr lang="en-US" dirty="0"/>
          </a:p>
          <a:p>
            <a:r>
              <a:rPr lang="en-US" dirty="0" smtClean="0"/>
              <a:t>Urbanization: The process of people moving from the countryside (rural) to cities (urban). </a:t>
            </a:r>
            <a:endParaRPr lang="en-US" dirty="0"/>
          </a:p>
        </p:txBody>
      </p:sp>
      <p:sp>
        <p:nvSpPr>
          <p:cNvPr id="3" name="Title 2"/>
          <p:cNvSpPr>
            <a:spLocks noGrp="1"/>
          </p:cNvSpPr>
          <p:nvPr>
            <p:ph type="title"/>
          </p:nvPr>
        </p:nvSpPr>
        <p:spPr/>
        <p:txBody>
          <a:bodyPr/>
          <a:lstStyle/>
          <a:p>
            <a:r>
              <a:rPr lang="en-US" dirty="0" smtClean="0"/>
              <a:t>Industrialization and Urbanization:</a:t>
            </a:r>
            <a:endParaRPr lang="en-US" dirty="0"/>
          </a:p>
        </p:txBody>
      </p:sp>
    </p:spTree>
    <p:extLst>
      <p:ext uri="{BB962C8B-B14F-4D97-AF65-F5344CB8AC3E}">
        <p14:creationId xmlns:p14="http://schemas.microsoft.com/office/powerpoint/2010/main" val="1726190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normAutofit lnSpcReduction="10000"/>
          </a:bodyPr>
          <a:lstStyle/>
          <a:p>
            <a:pPr eaLnBrk="1" hangingPunct="1"/>
            <a:r>
              <a:rPr lang="en-US" sz="2800" dirty="0" smtClean="0"/>
              <a:t>Draw a river across your paper connecting east to west, the river should be about 1 inch wide, draw a wooden bridge across the river, and draw 4 roads originating from each direction. Mark off a portion of the land in your village as the commons (land that can be used by all in the village). </a:t>
            </a:r>
            <a:endParaRPr lang="en-US" sz="2800" b="1" dirty="0" smtClean="0"/>
          </a:p>
          <a:p>
            <a:pPr eaLnBrk="1" hangingPunct="1"/>
            <a:r>
              <a:rPr lang="en-US" sz="2800" b="1" dirty="0" smtClean="0"/>
              <a:t>Draw 10 houses, 1 church, 1 cemetery, 1 store, 1 pub, 1 coal-mine and lots of trees.</a:t>
            </a:r>
            <a:r>
              <a:rPr lang="en-US" sz="2800" dirty="0" smtClean="0"/>
              <a:t> </a:t>
            </a:r>
          </a:p>
        </p:txBody>
      </p:sp>
      <p:sp>
        <p:nvSpPr>
          <p:cNvPr id="3074" name="Rectangle 2"/>
          <p:cNvSpPr>
            <a:spLocks noGrp="1" noChangeArrowheads="1"/>
          </p:cNvSpPr>
          <p:nvPr>
            <p:ph type="title"/>
          </p:nvPr>
        </p:nvSpPr>
        <p:spPr/>
        <p:txBody>
          <a:bodyPr/>
          <a:lstStyle/>
          <a:p>
            <a:pPr eaLnBrk="1" hangingPunct="1"/>
            <a:r>
              <a:rPr lang="en-US" b="1" smtClean="0"/>
              <a:t>Round 1: Your Town in 1750</a:t>
            </a:r>
          </a:p>
        </p:txBody>
      </p:sp>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5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fade">
                                      <p:cBhvr>
                                        <p:cTn id="12" dur="500"/>
                                        <p:tgtEl>
                                          <p:spTgt spid="30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p:txBody>
          <a:bodyPr>
            <a:normAutofit fontScale="92500"/>
          </a:bodyPr>
          <a:lstStyle/>
          <a:p>
            <a:pPr eaLnBrk="1" hangingPunct="1"/>
            <a:r>
              <a:rPr lang="en-US" sz="2800" dirty="0" smtClean="0"/>
              <a:t>A canal is constructed in the town.  It is very profitable and allows for more trade with other parts of the country and to the world. This occurs at the same time that a population explosion occurs because of improved sanitation. </a:t>
            </a:r>
          </a:p>
          <a:p>
            <a:pPr eaLnBrk="1" hangingPunct="1"/>
            <a:r>
              <a:rPr lang="en-US" sz="2800" b="1" dirty="0" smtClean="0"/>
              <a:t>Add a canal that must run parallel to the river.  Build one nice home for the owner of the canal.</a:t>
            </a:r>
            <a:r>
              <a:rPr lang="en-US" sz="2800" dirty="0" smtClean="0"/>
              <a:t> </a:t>
            </a:r>
            <a:r>
              <a:rPr lang="en-US" sz="2800" b="1" dirty="0" smtClean="0"/>
              <a:t>Add 5 houses and 2 stores to your village.</a:t>
            </a:r>
            <a:r>
              <a:rPr lang="en-US" sz="2800" dirty="0" smtClean="0"/>
              <a:t> </a:t>
            </a:r>
          </a:p>
        </p:txBody>
      </p:sp>
      <p:sp>
        <p:nvSpPr>
          <p:cNvPr id="4098" name="Rectangle 2"/>
          <p:cNvSpPr>
            <a:spLocks noGrp="1" noChangeArrowheads="1"/>
          </p:cNvSpPr>
          <p:nvPr>
            <p:ph type="title"/>
          </p:nvPr>
        </p:nvSpPr>
        <p:spPr/>
        <p:txBody>
          <a:bodyPr/>
          <a:lstStyle/>
          <a:p>
            <a:pPr eaLnBrk="1" hangingPunct="1"/>
            <a:r>
              <a:rPr lang="en-US" b="1" dirty="0" smtClean="0"/>
              <a:t>Round 2: The Canal</a:t>
            </a:r>
            <a:endParaRPr lang="en-US" dirty="0" smtClean="0"/>
          </a:p>
        </p:txBody>
      </p:sp>
    </p:spTree>
  </p:cSld>
  <p:clrMapOvr>
    <a:masterClrMapping/>
  </p:clrMapOvr>
  <p:transition>
    <p:sndAc>
      <p:stSnd>
        <p:snd r:embed="rId2" name="hamm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 calcmode="lin" valueType="num">
                                      <p:cBhvr additive="base">
                                        <p:cTn id="7" dur="500" fill="hold"/>
                                        <p:tgtEl>
                                          <p:spTgt spid="40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99">
                                            <p:txEl>
                                              <p:pRg st="1" end="1"/>
                                            </p:txEl>
                                          </p:spTgt>
                                        </p:tgtEl>
                                        <p:attrNameLst>
                                          <p:attrName>style.visibility</p:attrName>
                                        </p:attrNameLst>
                                      </p:cBhvr>
                                      <p:to>
                                        <p:strVal val="visible"/>
                                      </p:to>
                                    </p:set>
                                    <p:anim calcmode="lin" valueType="num">
                                      <p:cBhvr additive="base">
                                        <p:cTn id="13" dur="500" fill="hold"/>
                                        <p:tgtEl>
                                          <p:spTgt spid="40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9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p:txBody>
          <a:bodyPr/>
          <a:lstStyle/>
          <a:p>
            <a:pPr eaLnBrk="1" hangingPunct="1"/>
            <a:r>
              <a:rPr lang="en-US" dirty="0" smtClean="0"/>
              <a:t>Due to inventions like the seed drill and new farming methods, like crop rotation and fertilizers, farming is more productive. </a:t>
            </a:r>
            <a:endParaRPr lang="en-US" b="1" dirty="0" smtClean="0"/>
          </a:p>
          <a:p>
            <a:pPr eaLnBrk="1" hangingPunct="1"/>
            <a:r>
              <a:rPr lang="en-US" b="1" dirty="0" smtClean="0"/>
              <a:t>Take away half of your commons and add 5 houses and 1 more nice house.</a:t>
            </a:r>
            <a:r>
              <a:rPr lang="en-US" dirty="0" smtClean="0"/>
              <a:t> </a:t>
            </a:r>
          </a:p>
        </p:txBody>
      </p:sp>
      <p:sp>
        <p:nvSpPr>
          <p:cNvPr id="5122" name="Rectangle 2"/>
          <p:cNvSpPr>
            <a:spLocks noGrp="1" noChangeArrowheads="1"/>
          </p:cNvSpPr>
          <p:nvPr>
            <p:ph type="title"/>
          </p:nvPr>
        </p:nvSpPr>
        <p:spPr/>
        <p:txBody>
          <a:bodyPr>
            <a:normAutofit fontScale="90000"/>
          </a:bodyPr>
          <a:lstStyle/>
          <a:p>
            <a:pPr eaLnBrk="1" hangingPunct="1"/>
            <a:r>
              <a:rPr lang="en-US" sz="3200" b="1" dirty="0" smtClean="0"/>
              <a:t/>
            </a:r>
            <a:br>
              <a:rPr lang="en-US" sz="3200" b="1" dirty="0" smtClean="0"/>
            </a:br>
            <a:r>
              <a:rPr lang="en-US" sz="3200" b="1" dirty="0" smtClean="0"/>
              <a:t>Round 3:  Agricultural Revolution </a:t>
            </a:r>
          </a:p>
        </p:txBody>
      </p:sp>
    </p:spTree>
  </p:cSld>
  <p:clrMapOvr>
    <a:masterClrMapping/>
  </p:clrMapOvr>
  <p:transition>
    <p:sndAc>
      <p:stSnd>
        <p:snd r:embed="rId2" name="breez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Effect transition="in" filter="fade">
                                      <p:cBhvr>
                                        <p:cTn id="7" dur="500"/>
                                        <p:tgtEl>
                                          <p:spTgt spid="51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23">
                                            <p:txEl>
                                              <p:pRg st="1" end="1"/>
                                            </p:txEl>
                                          </p:spTgt>
                                        </p:tgtEl>
                                        <p:attrNameLst>
                                          <p:attrName>style.visibility</p:attrName>
                                        </p:attrNameLst>
                                      </p:cBhvr>
                                      <p:to>
                                        <p:strVal val="visible"/>
                                      </p:to>
                                    </p:set>
                                    <p:animEffect transition="in" filter="fade">
                                      <p:cBhvr>
                                        <p:cTn id="12" dur="500"/>
                                        <p:tgtEl>
                                          <p:spTgt spid="51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p:txBody>
          <a:bodyPr>
            <a:normAutofit lnSpcReduction="10000"/>
          </a:bodyPr>
          <a:lstStyle/>
          <a:p>
            <a:pPr eaLnBrk="1" hangingPunct="1"/>
            <a:r>
              <a:rPr lang="en-US" sz="2800" dirty="0" smtClean="0"/>
              <a:t>Richard Arkwright invents a machine that can spin and weave cloth 100 times faster than by hand.  Since the machine was so large, it was stored in a factory.  Poor families </a:t>
            </a:r>
            <a:r>
              <a:rPr lang="en-US" sz="2800" dirty="0" smtClean="0"/>
              <a:t> </a:t>
            </a:r>
            <a:r>
              <a:rPr lang="en-US" sz="2800" dirty="0" smtClean="0"/>
              <a:t>move to your town</a:t>
            </a:r>
            <a:r>
              <a:rPr lang="en-US" sz="2800" dirty="0"/>
              <a:t> </a:t>
            </a:r>
            <a:r>
              <a:rPr lang="en-US" sz="2800" dirty="0" smtClean="0"/>
              <a:t>to work in the </a:t>
            </a:r>
            <a:r>
              <a:rPr lang="en-US" sz="2800" dirty="0" smtClean="0"/>
              <a:t>factories.</a:t>
            </a:r>
            <a:endParaRPr lang="en-US" sz="2800" b="1" dirty="0" smtClean="0"/>
          </a:p>
          <a:p>
            <a:pPr eaLnBrk="1" hangingPunct="1"/>
            <a:r>
              <a:rPr lang="en-US" sz="2800" b="1" dirty="0" smtClean="0"/>
              <a:t>Add 1 factory.  It must be placed on the river bank.  This factory is smoke free.  Add 5 houses, 1 church, 1 pub, and 1 store.  Draw 1 additional road and 1 additional bridge.</a:t>
            </a:r>
            <a:r>
              <a:rPr lang="en-US" sz="2800" dirty="0" smtClean="0"/>
              <a:t> </a:t>
            </a:r>
          </a:p>
        </p:txBody>
      </p:sp>
      <p:sp>
        <p:nvSpPr>
          <p:cNvPr id="6146" name="Rectangle 2"/>
          <p:cNvSpPr>
            <a:spLocks noGrp="1" noChangeArrowheads="1"/>
          </p:cNvSpPr>
          <p:nvPr>
            <p:ph type="title"/>
          </p:nvPr>
        </p:nvSpPr>
        <p:spPr/>
        <p:txBody>
          <a:bodyPr>
            <a:normAutofit/>
          </a:bodyPr>
          <a:lstStyle/>
          <a:p>
            <a:pPr eaLnBrk="1" hangingPunct="1"/>
            <a:r>
              <a:rPr lang="en-US" sz="4000" b="1" dirty="0" smtClean="0"/>
              <a:t>Round 4:  The Water Frame </a:t>
            </a:r>
          </a:p>
        </p:txBody>
      </p:sp>
    </p:spTree>
  </p:cSld>
  <p:clrMapOvr>
    <a:masterClrMapping/>
  </p:clrMapOvr>
  <p:transition>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randombar(horizontal)">
                                      <p:cBhvr>
                                        <p:cTn id="7" dur="5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randombar(horizontal)">
                                      <p:cBhvr>
                                        <p:cTn id="12" dur="500"/>
                                        <p:tgtEl>
                                          <p:spTgt spid="61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idx="1"/>
          </p:nvPr>
        </p:nvSpPr>
        <p:spPr/>
        <p:txBody>
          <a:bodyPr>
            <a:normAutofit lnSpcReduction="10000"/>
          </a:bodyPr>
          <a:lstStyle/>
          <a:p>
            <a:pPr eaLnBrk="1" hangingPunct="1">
              <a:lnSpc>
                <a:spcPct val="80000"/>
              </a:lnSpc>
            </a:pPr>
            <a:r>
              <a:rPr lang="en-US" sz="2800" dirty="0" smtClean="0"/>
              <a:t>Due to the success of factories, more “capitalists” invest their money in factories.  Of course, even more workers come to live in your town.  Because they cannot afford houses, people build tenements, housing in which dozens of families reside under one roof.  Workers work long, hard hours in the factories and need places to relax and eat, drink, and worship.  </a:t>
            </a:r>
            <a:endParaRPr lang="en-US" sz="2800" b="1" dirty="0" smtClean="0"/>
          </a:p>
          <a:p>
            <a:pPr eaLnBrk="1" hangingPunct="1">
              <a:lnSpc>
                <a:spcPct val="80000"/>
              </a:lnSpc>
            </a:pPr>
            <a:r>
              <a:rPr lang="en-US" sz="2800" b="1" dirty="0" smtClean="0"/>
              <a:t>Add 5 factories next to the river and 5 tenements.  Add 1 store, 3 pubs, 1 church, and 1 school for the wealthy.</a:t>
            </a:r>
            <a:r>
              <a:rPr lang="en-US" sz="2800" dirty="0" smtClean="0"/>
              <a:t> </a:t>
            </a:r>
          </a:p>
        </p:txBody>
      </p:sp>
      <p:sp>
        <p:nvSpPr>
          <p:cNvPr id="7170" name="Rectangle 2"/>
          <p:cNvSpPr>
            <a:spLocks noGrp="1" noChangeArrowheads="1"/>
          </p:cNvSpPr>
          <p:nvPr>
            <p:ph type="title"/>
          </p:nvPr>
        </p:nvSpPr>
        <p:spPr/>
        <p:txBody>
          <a:bodyPr>
            <a:normAutofit fontScale="90000"/>
          </a:bodyPr>
          <a:lstStyle/>
          <a:p>
            <a:pPr eaLnBrk="1" hangingPunct="1"/>
            <a:r>
              <a:rPr lang="en-US" sz="3200" b="1" dirty="0" smtClean="0"/>
              <a:t/>
            </a:r>
            <a:br>
              <a:rPr lang="en-US" sz="3200" b="1" dirty="0" smtClean="0"/>
            </a:br>
            <a:r>
              <a:rPr lang="en-US" sz="3200" b="1" dirty="0" smtClean="0"/>
              <a:t>Round 5: Rise of Factories, Support Services and Leisure Time</a:t>
            </a:r>
            <a:br>
              <a:rPr lang="en-US" sz="3200" b="1" dirty="0" smtClean="0"/>
            </a:br>
            <a:endParaRPr lang="en-US" sz="3200" b="1" dirty="0" smtClean="0"/>
          </a:p>
        </p:txBody>
      </p:sp>
    </p:spTree>
  </p:cSld>
  <p:clrMapOvr>
    <a:masterClrMapping/>
  </p:clrMapOvr>
  <p:transition>
    <p:sndAc>
      <p:stSnd>
        <p:snd r:embed="rId2" name="hamm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barn(inVertical)">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barn(inVertical)">
                                      <p:cBhvr>
                                        <p:cTn id="12" dur="500"/>
                                        <p:tgtEl>
                                          <p:spTgt spid="717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p:txBody>
          <a:bodyPr/>
          <a:lstStyle/>
          <a:p>
            <a:pPr eaLnBrk="1" hangingPunct="1">
              <a:lnSpc>
                <a:spcPct val="90000"/>
              </a:lnSpc>
            </a:pPr>
            <a:r>
              <a:rPr lang="en-US" dirty="0" smtClean="0"/>
              <a:t>James Watt invents the steam engine, a more efficient machine than the water loom </a:t>
            </a:r>
            <a:r>
              <a:rPr lang="en-US" dirty="0" smtClean="0"/>
              <a:t>that powers </a:t>
            </a:r>
            <a:r>
              <a:rPr lang="en-US" dirty="0" smtClean="0"/>
              <a:t>machines through air pressure rather than water.  </a:t>
            </a:r>
            <a:endParaRPr lang="en-US" b="1" dirty="0" smtClean="0"/>
          </a:p>
          <a:p>
            <a:pPr eaLnBrk="1" hangingPunct="1">
              <a:lnSpc>
                <a:spcPct val="90000"/>
              </a:lnSpc>
            </a:pPr>
            <a:r>
              <a:rPr lang="en-US" b="1" dirty="0" smtClean="0"/>
              <a:t>Add 5 new factories with smoke anywhere in your town and add smoke to all preexisting factories.  Add 2 special homes for the owners of these new factories.</a:t>
            </a:r>
            <a:r>
              <a:rPr lang="en-US" dirty="0" smtClean="0"/>
              <a:t> </a:t>
            </a:r>
          </a:p>
        </p:txBody>
      </p:sp>
      <p:sp>
        <p:nvSpPr>
          <p:cNvPr id="8194" name="Rectangle 2"/>
          <p:cNvSpPr>
            <a:spLocks noGrp="1" noChangeArrowheads="1"/>
          </p:cNvSpPr>
          <p:nvPr>
            <p:ph type="title"/>
          </p:nvPr>
        </p:nvSpPr>
        <p:spPr/>
        <p:txBody>
          <a:bodyPr>
            <a:normAutofit/>
          </a:bodyPr>
          <a:lstStyle/>
          <a:p>
            <a:pPr eaLnBrk="1" hangingPunct="1"/>
            <a:r>
              <a:rPr lang="en-US" sz="4000" b="1" dirty="0" smtClean="0"/>
              <a:t>Round 6: The Steam Engine</a:t>
            </a:r>
          </a:p>
        </p:txBody>
      </p:sp>
    </p:spTree>
  </p:cSld>
  <p:clrMapOvr>
    <a:masterClrMapping/>
  </p:clrMapOvr>
  <p:transition>
    <p:sndAc>
      <p:stSnd>
        <p:snd r:embed="rId2" name="wind.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500" fill="hold"/>
                                        <p:tgtEl>
                                          <p:spTgt spid="819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19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819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8195">
                                            <p:txEl>
                                              <p:pRg st="1" end="1"/>
                                            </p:txEl>
                                          </p:spTgt>
                                        </p:tgtEl>
                                        <p:attrNameLst>
                                          <p:attrName>style.visibility</p:attrName>
                                        </p:attrNameLst>
                                      </p:cBhvr>
                                      <p:to>
                                        <p:strVal val="visible"/>
                                      </p:to>
                                    </p:set>
                                    <p:anim calcmode="lin" valueType="num">
                                      <p:cBhvr>
                                        <p:cTn id="14" dur="500" fill="hold"/>
                                        <p:tgtEl>
                                          <p:spTgt spid="8195">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8195">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81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p:txBody>
          <a:bodyPr>
            <a:normAutofit fontScale="92500"/>
          </a:bodyPr>
          <a:lstStyle/>
          <a:p>
            <a:pPr eaLnBrk="1" hangingPunct="1"/>
            <a:r>
              <a:rPr lang="en-US" sz="2800" dirty="0" smtClean="0"/>
              <a:t>Henry Cort invents the “puddling process” which allows for Coal to be used as the primary fuel in making iron.  This creates a huge demand for coal.  The work in the new coal-mines, however, is dangerous and unhealthy.  Casualty rates, especially for children, sky rocket. </a:t>
            </a:r>
            <a:endParaRPr lang="en-US" sz="2800" b="1" dirty="0" smtClean="0"/>
          </a:p>
          <a:p>
            <a:pPr eaLnBrk="1" hangingPunct="1"/>
            <a:r>
              <a:rPr lang="en-US" sz="2800" b="1" dirty="0" smtClean="0"/>
              <a:t>Draw 1 new coal mine, an iron bridge, 2 hospitals, 2 nice houses, 2 tenements, and 2 new cemeteries.</a:t>
            </a:r>
            <a:r>
              <a:rPr lang="en-US" sz="2800" dirty="0" smtClean="0"/>
              <a:t> </a:t>
            </a:r>
          </a:p>
        </p:txBody>
      </p:sp>
      <p:sp>
        <p:nvSpPr>
          <p:cNvPr id="9218" name="Rectangle 2"/>
          <p:cNvSpPr>
            <a:spLocks noGrp="1" noChangeArrowheads="1"/>
          </p:cNvSpPr>
          <p:nvPr>
            <p:ph type="title"/>
          </p:nvPr>
        </p:nvSpPr>
        <p:spPr/>
        <p:txBody>
          <a:bodyPr>
            <a:normAutofit fontScale="90000"/>
          </a:bodyPr>
          <a:lstStyle/>
          <a:p>
            <a:pPr eaLnBrk="1" hangingPunct="1"/>
            <a:r>
              <a:rPr lang="en-US" sz="4000" b="1" dirty="0" smtClean="0"/>
              <a:t>Round 7:  The Puddling Process and the Age of Iron.  1800</a:t>
            </a:r>
          </a:p>
        </p:txBody>
      </p:sp>
    </p:spTree>
  </p:cSld>
  <p:clrMapOvr>
    <a:masterClrMapping/>
  </p:clrMapOvr>
  <p:transition>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fade">
                                      <p:cBhvr>
                                        <p:cTn id="12" dur="500"/>
                                        <p:tgtEl>
                                          <p:spTgt spid="92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331</TotalTime>
  <Words>976</Words>
  <Application>Microsoft Office PowerPoint</Application>
  <PresentationFormat>On-screen Show (4:3)</PresentationFormat>
  <Paragraphs>40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Book Antiqua</vt:lpstr>
      <vt:lpstr>Wingdings</vt:lpstr>
      <vt:lpstr>Hardcover</vt:lpstr>
      <vt:lpstr>Industrial Revolution: Urbanization Simulation</vt:lpstr>
      <vt:lpstr>Industrialization and Urbanization:</vt:lpstr>
      <vt:lpstr>Round 1: Your Town in 1750</vt:lpstr>
      <vt:lpstr>Round 2: The Canal</vt:lpstr>
      <vt:lpstr> Round 3:  Agricultural Revolution </vt:lpstr>
      <vt:lpstr>Round 4:  The Water Frame </vt:lpstr>
      <vt:lpstr> Round 5: Rise of Factories, Support Services and Leisure Time </vt:lpstr>
      <vt:lpstr>Round 6: The Steam Engine</vt:lpstr>
      <vt:lpstr>Round 7:  The Puddling Process and the Age of Iron.  1800</vt:lpstr>
      <vt:lpstr>Round 8:  Railroads- 1830</vt:lpstr>
      <vt:lpstr>Round 9:  Factory Conditions 1835</vt:lpstr>
      <vt:lpstr>Round 10:  The Irish Potato Famine 1840</vt:lpstr>
      <vt:lpstr>Round 11:  The Great Divide: Owners v. Workers 1845</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Industrial Revolution: Urbanization Simulation</dc:title>
  <dc:creator>Colin McDermott</dc:creator>
  <cp:lastModifiedBy>Carol Cullen</cp:lastModifiedBy>
  <cp:revision>39</cp:revision>
  <dcterms:created xsi:type="dcterms:W3CDTF">2006-04-05T01:37:07Z</dcterms:created>
  <dcterms:modified xsi:type="dcterms:W3CDTF">2014-04-04T13:28:16Z</dcterms:modified>
</cp:coreProperties>
</file>